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handoutMasterIdLst>
    <p:handoutMasterId r:id="rId25"/>
  </p:handoutMasterIdLst>
  <p:sldIdLst>
    <p:sldId id="270" r:id="rId6"/>
    <p:sldId id="271" r:id="rId7"/>
    <p:sldId id="286" r:id="rId8"/>
    <p:sldId id="272" r:id="rId9"/>
    <p:sldId id="273" r:id="rId10"/>
    <p:sldId id="287" r:id="rId11"/>
    <p:sldId id="275" r:id="rId12"/>
    <p:sldId id="276" r:id="rId13"/>
    <p:sldId id="288" r:id="rId14"/>
    <p:sldId id="285" r:id="rId15"/>
    <p:sldId id="289" r:id="rId16"/>
    <p:sldId id="277" r:id="rId17"/>
    <p:sldId id="278" r:id="rId18"/>
    <p:sldId id="284" r:id="rId19"/>
    <p:sldId id="279" r:id="rId20"/>
    <p:sldId id="283" r:id="rId21"/>
    <p:sldId id="280" r:id="rId22"/>
    <p:sldId id="282" r:id="rId23"/>
    <p:sldId id="281" r:id="rId2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EED4"/>
    <a:srgbClr val="F3E3BB"/>
    <a:srgbClr val="F2E0B4"/>
    <a:srgbClr val="789C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00" autoAdjust="0"/>
    <p:restoredTop sz="94660"/>
  </p:normalViewPr>
  <p:slideViewPr>
    <p:cSldViewPr>
      <p:cViewPr>
        <p:scale>
          <a:sx n="85" d="100"/>
          <a:sy n="85" d="100"/>
        </p:scale>
        <p:origin x="-12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416EDD-F144-4DE5-9B9A-5A38D30D9A5B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53C7B6-5B3A-419D-A86D-E7D8D40C7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14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13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346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72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4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1289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48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932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5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7696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2388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85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F8EED4"/>
          </a:solidFill>
          <a:ln w="9525">
            <a:solidFill>
              <a:srgbClr val="F3E3B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4" name="Picture 10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467475"/>
            <a:ext cx="1143000" cy="24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8EED4"/>
          </a:solidFill>
          <a:ln w="9525">
            <a:solidFill>
              <a:srgbClr val="F8EED4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mbo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mbo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mbo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mbo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mbo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mbo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mbo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mbo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04800" y="1219200"/>
            <a:ext cx="84582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smtClean="0">
                <a:latin typeface="Bembo" pitchFamily="18" charset="0"/>
              </a:rPr>
              <a:t>Performance Evaluation Process</a:t>
            </a:r>
          </a:p>
          <a:p>
            <a:pPr algn="ctr">
              <a:spcBef>
                <a:spcPct val="50000"/>
              </a:spcBef>
            </a:pPr>
            <a:r>
              <a:rPr lang="en-US" sz="4400" b="1" dirty="0" smtClean="0">
                <a:latin typeface="Bembo" pitchFamily="18" charset="0"/>
              </a:rPr>
              <a:t>2014</a:t>
            </a:r>
            <a:endParaRPr lang="en-US" sz="4400" b="1" dirty="0">
              <a:latin typeface="Bembo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Actual Personal Development Goals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305800" cy="5287963"/>
          </a:xfrm>
        </p:spPr>
        <p:txBody>
          <a:bodyPr/>
          <a:lstStyle/>
          <a:p>
            <a:r>
              <a:rPr lang="en-US" dirty="0" smtClean="0"/>
              <a:t>Learn </a:t>
            </a:r>
            <a:r>
              <a:rPr lang="en-US" dirty="0" err="1" smtClean="0"/>
              <a:t>Ipad</a:t>
            </a:r>
            <a:r>
              <a:rPr lang="en-US" dirty="0" smtClean="0"/>
              <a:t>/tablet operations by June 1</a:t>
            </a:r>
            <a:r>
              <a:rPr lang="en-US" baseline="30000" dirty="0" smtClean="0"/>
              <a:t>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Read “This Book Title” and be prepared to discuss each chapter at our monthly district calls.</a:t>
            </a:r>
          </a:p>
          <a:p>
            <a:r>
              <a:rPr lang="en-US" dirty="0" smtClean="0"/>
              <a:t>Read and review the MIT modules on interviewing by June 30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r>
              <a:rPr lang="en-US" dirty="0" smtClean="0"/>
              <a:t>Take course in managing multiple generations of employees by August 31 at a cost not to exceed $500.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00274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Actual Personal Development Goals-2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525963"/>
          </a:xfrm>
        </p:spPr>
        <p:txBody>
          <a:bodyPr/>
          <a:lstStyle/>
          <a:p>
            <a:r>
              <a:rPr lang="en-US" dirty="0"/>
              <a:t>Identify 2 Excel concepts/skill you want to learn and 2 associates who you believe have those skills.  We will then arrange training of at least an hour for each skill, no later than June 30. </a:t>
            </a:r>
          </a:p>
          <a:p>
            <a:r>
              <a:rPr lang="en-US" dirty="0"/>
              <a:t>Choose an outside board you would like to serve on and pursue membership there to continue to develop you leadership </a:t>
            </a:r>
            <a:r>
              <a:rPr lang="en-US" dirty="0" smtClean="0"/>
              <a:t>skills by 6/1.</a:t>
            </a:r>
            <a:endParaRPr lang="en-US" dirty="0"/>
          </a:p>
          <a:p>
            <a:r>
              <a:rPr lang="en-US" dirty="0"/>
              <a:t>Reinvigorate your Bell learning by………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955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With two others...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 up with 2 new, interesting, associate-centric personal development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62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The Orvis Compensation Philosophy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Base-the associate’s on-going value to Orvis.</a:t>
            </a:r>
          </a:p>
          <a:p>
            <a:r>
              <a:rPr lang="en-US" dirty="0" smtClean="0"/>
              <a:t>Bonus (variable pay)-compensation that changes due to company or short-term individual performance.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671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9AA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  <a:latin typeface="Bembo" pitchFamily="18" charset="0"/>
              </a:rPr>
              <a:t>Top Tips </a:t>
            </a:r>
            <a:r>
              <a:rPr lang="en-US" sz="3600" b="1" dirty="0">
                <a:solidFill>
                  <a:schemeClr val="tx2"/>
                </a:solidFill>
                <a:latin typeface="Bembo" pitchFamily="18" charset="0"/>
              </a:rPr>
              <a:t>for Effective Evaluations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07500" y="1371600"/>
            <a:ext cx="8839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Bembo" pitchFamily="18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Bembo" pitchFamily="18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Bembo" pitchFamily="18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Bembo" pitchFamily="18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Bembo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mbo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mbo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mbo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mbo" pitchFamily="18" charset="0"/>
              </a:defRPr>
            </a:lvl9pPr>
          </a:lstStyle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dirty="0" smtClean="0"/>
              <a:t>Seek all relevant feedback for this associate.</a:t>
            </a:r>
            <a:endParaRPr lang="en-US" sz="3200" dirty="0"/>
          </a:p>
        </p:txBody>
      </p:sp>
      <p:grpSp>
        <p:nvGrpSpPr>
          <p:cNvPr id="15366" name="Group 6"/>
          <p:cNvGrpSpPr>
            <a:grpSpLocks/>
          </p:cNvGrpSpPr>
          <p:nvPr/>
        </p:nvGrpSpPr>
        <p:grpSpPr bwMode="auto">
          <a:xfrm>
            <a:off x="1066800" y="2133600"/>
            <a:ext cx="6553200" cy="3686175"/>
            <a:chOff x="528" y="1152"/>
            <a:chExt cx="4604" cy="2304"/>
          </a:xfrm>
        </p:grpSpPr>
        <p:sp>
          <p:nvSpPr>
            <p:cNvPr id="15367" name="Line 7"/>
            <p:cNvSpPr>
              <a:spLocks noChangeShapeType="1"/>
            </p:cNvSpPr>
            <p:nvPr/>
          </p:nvSpPr>
          <p:spPr bwMode="auto">
            <a:xfrm flipH="1">
              <a:off x="1719" y="2292"/>
              <a:ext cx="457" cy="0"/>
            </a:xfrm>
            <a:prstGeom prst="line">
              <a:avLst/>
            </a:prstGeom>
            <a:noFill/>
            <a:ln w="101599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8" name="Line 8"/>
            <p:cNvSpPr>
              <a:spLocks noChangeShapeType="1"/>
            </p:cNvSpPr>
            <p:nvPr/>
          </p:nvSpPr>
          <p:spPr bwMode="auto">
            <a:xfrm flipH="1">
              <a:off x="1968" y="2496"/>
              <a:ext cx="576" cy="624"/>
            </a:xfrm>
            <a:prstGeom prst="line">
              <a:avLst/>
            </a:prstGeom>
            <a:noFill/>
            <a:ln w="101599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9" name="Line 9"/>
            <p:cNvSpPr>
              <a:spLocks noChangeShapeType="1"/>
            </p:cNvSpPr>
            <p:nvPr/>
          </p:nvSpPr>
          <p:spPr bwMode="auto">
            <a:xfrm>
              <a:off x="3497" y="2325"/>
              <a:ext cx="919" cy="27"/>
            </a:xfrm>
            <a:prstGeom prst="line">
              <a:avLst/>
            </a:prstGeom>
            <a:noFill/>
            <a:ln w="101599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0" name="Line 10"/>
            <p:cNvSpPr>
              <a:spLocks noChangeShapeType="1"/>
            </p:cNvSpPr>
            <p:nvPr/>
          </p:nvSpPr>
          <p:spPr bwMode="auto">
            <a:xfrm>
              <a:off x="3120" y="2448"/>
              <a:ext cx="576" cy="720"/>
            </a:xfrm>
            <a:prstGeom prst="line">
              <a:avLst/>
            </a:prstGeom>
            <a:noFill/>
            <a:ln w="101599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1" name="Line 11"/>
            <p:cNvSpPr>
              <a:spLocks noChangeShapeType="1"/>
            </p:cNvSpPr>
            <p:nvPr/>
          </p:nvSpPr>
          <p:spPr bwMode="auto">
            <a:xfrm flipV="1">
              <a:off x="3284" y="1536"/>
              <a:ext cx="556" cy="494"/>
            </a:xfrm>
            <a:prstGeom prst="line">
              <a:avLst/>
            </a:prstGeom>
            <a:noFill/>
            <a:ln w="76199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2" name="Line 12"/>
            <p:cNvSpPr>
              <a:spLocks noChangeShapeType="1"/>
            </p:cNvSpPr>
            <p:nvPr/>
          </p:nvSpPr>
          <p:spPr bwMode="auto">
            <a:xfrm flipH="1" flipV="1">
              <a:off x="2064" y="1488"/>
              <a:ext cx="528" cy="509"/>
            </a:xfrm>
            <a:prstGeom prst="line">
              <a:avLst/>
            </a:prstGeom>
            <a:noFill/>
            <a:ln w="76199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3" name="Oval 13"/>
            <p:cNvSpPr>
              <a:spLocks noChangeArrowheads="1"/>
            </p:cNvSpPr>
            <p:nvPr/>
          </p:nvSpPr>
          <p:spPr bwMode="auto">
            <a:xfrm>
              <a:off x="3847" y="2017"/>
              <a:ext cx="1285" cy="615"/>
            </a:xfrm>
            <a:prstGeom prst="ellipse">
              <a:avLst/>
            </a:prstGeom>
            <a:solidFill>
              <a:srgbClr val="33CCC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lang="en-US" b="1">
                  <a:solidFill>
                    <a:srgbClr val="000000"/>
                  </a:solidFill>
                  <a:latin typeface="Book Antiqua" pitchFamily="18" charset="0"/>
                </a:rPr>
                <a:t>Measurable</a:t>
              </a:r>
            </a:p>
            <a:p>
              <a:pPr algn="ctr" eaLnBrk="0" hangingPunct="0"/>
              <a:r>
                <a:rPr lang="en-US" b="1">
                  <a:solidFill>
                    <a:srgbClr val="000000"/>
                  </a:solidFill>
                  <a:latin typeface="Book Antiqua" pitchFamily="18" charset="0"/>
                </a:rPr>
                <a:t>Work Product</a:t>
              </a:r>
            </a:p>
          </p:txBody>
        </p:sp>
        <p:sp>
          <p:nvSpPr>
            <p:cNvPr id="15374" name="Oval 14"/>
            <p:cNvSpPr>
              <a:spLocks noChangeArrowheads="1"/>
            </p:cNvSpPr>
            <p:nvPr/>
          </p:nvSpPr>
          <p:spPr bwMode="auto">
            <a:xfrm>
              <a:off x="2127" y="1938"/>
              <a:ext cx="1450" cy="708"/>
            </a:xfrm>
            <a:prstGeom prst="ellipse">
              <a:avLst/>
            </a:prstGeom>
            <a:solidFill>
              <a:srgbClr val="7B00E4"/>
            </a:solidFill>
            <a:ln w="25399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  <a:latin typeface="Book Antiqua" pitchFamily="18" charset="0"/>
                </a:rPr>
                <a:t>Complete </a:t>
              </a:r>
            </a:p>
            <a:p>
              <a:pPr algn="ctr" eaLnBrk="0" hangingPunct="0"/>
              <a:r>
                <a:rPr lang="en-US" b="1">
                  <a:solidFill>
                    <a:schemeClr val="bg1"/>
                  </a:solidFill>
                  <a:latin typeface="Book Antiqua" pitchFamily="18" charset="0"/>
                </a:rPr>
                <a:t>View of </a:t>
              </a:r>
            </a:p>
            <a:p>
              <a:pPr algn="ctr" eaLnBrk="0" hangingPunct="0"/>
              <a:r>
                <a:rPr lang="en-US" b="1">
                  <a:solidFill>
                    <a:schemeClr val="bg1"/>
                  </a:solidFill>
                  <a:latin typeface="Book Antiqua" pitchFamily="18" charset="0"/>
                </a:rPr>
                <a:t>Performance</a:t>
              </a:r>
              <a:endParaRPr lang="en-US" sz="2000" b="1">
                <a:solidFill>
                  <a:schemeClr val="bg1"/>
                </a:solidFill>
                <a:latin typeface="Book Antiqua" pitchFamily="18" charset="0"/>
              </a:endParaRPr>
            </a:p>
          </p:txBody>
        </p:sp>
        <p:sp>
          <p:nvSpPr>
            <p:cNvPr id="15375" name="Oval 15"/>
            <p:cNvSpPr>
              <a:spLocks noChangeArrowheads="1"/>
            </p:cNvSpPr>
            <p:nvPr/>
          </p:nvSpPr>
          <p:spPr bwMode="auto">
            <a:xfrm>
              <a:off x="2976" y="2832"/>
              <a:ext cx="1334" cy="624"/>
            </a:xfrm>
            <a:prstGeom prst="ellipse">
              <a:avLst/>
            </a:prstGeom>
            <a:solidFill>
              <a:srgbClr val="808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  <a:latin typeface="Book Antiqua" pitchFamily="18" charset="0"/>
                </a:rPr>
                <a:t>Customer </a:t>
              </a:r>
            </a:p>
            <a:p>
              <a:pPr algn="ctr" eaLnBrk="0" hangingPunct="0"/>
              <a:r>
                <a:rPr lang="en-US" b="1">
                  <a:solidFill>
                    <a:schemeClr val="bg1"/>
                  </a:solidFill>
                  <a:latin typeface="Book Antiqua" pitchFamily="18" charset="0"/>
                </a:rPr>
                <a:t>or Vendor</a:t>
              </a:r>
            </a:p>
            <a:p>
              <a:pPr algn="ctr" eaLnBrk="0" hangingPunct="0"/>
              <a:r>
                <a:rPr lang="en-US" b="1">
                  <a:solidFill>
                    <a:schemeClr val="bg1"/>
                  </a:solidFill>
                  <a:latin typeface="Book Antiqua" pitchFamily="18" charset="0"/>
                </a:rPr>
                <a:t>Perceptions</a:t>
              </a:r>
            </a:p>
          </p:txBody>
        </p:sp>
        <p:sp>
          <p:nvSpPr>
            <p:cNvPr id="15376" name="Oval 16"/>
            <p:cNvSpPr>
              <a:spLocks noChangeArrowheads="1"/>
            </p:cNvSpPr>
            <p:nvPr/>
          </p:nvSpPr>
          <p:spPr bwMode="auto">
            <a:xfrm>
              <a:off x="1344" y="2832"/>
              <a:ext cx="1285" cy="616"/>
            </a:xfrm>
            <a:prstGeom prst="ellipse">
              <a:avLst/>
            </a:prstGeom>
            <a:solidFill>
              <a:srgbClr val="80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lang="en-US" sz="2000" b="1">
                  <a:solidFill>
                    <a:schemeClr val="bg1"/>
                  </a:solidFill>
                  <a:latin typeface="Book Antiqua" pitchFamily="18" charset="0"/>
                </a:rPr>
                <a:t>Subordinate</a:t>
              </a:r>
            </a:p>
            <a:p>
              <a:pPr algn="ctr" eaLnBrk="0" hangingPunct="0"/>
              <a:r>
                <a:rPr lang="en-US" sz="2000" b="1">
                  <a:solidFill>
                    <a:schemeClr val="bg1"/>
                  </a:solidFill>
                  <a:latin typeface="Book Antiqua" pitchFamily="18" charset="0"/>
                </a:rPr>
                <a:t>Perceptions</a:t>
              </a:r>
            </a:p>
          </p:txBody>
        </p:sp>
        <p:sp>
          <p:nvSpPr>
            <p:cNvPr id="15377" name="Oval 17"/>
            <p:cNvSpPr>
              <a:spLocks noChangeArrowheads="1"/>
            </p:cNvSpPr>
            <p:nvPr/>
          </p:nvSpPr>
          <p:spPr bwMode="auto">
            <a:xfrm>
              <a:off x="3243" y="1152"/>
              <a:ext cx="1286" cy="616"/>
            </a:xfrm>
            <a:prstGeom prst="ellipse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lang="en-US" b="1">
                  <a:solidFill>
                    <a:srgbClr val="000000"/>
                  </a:solidFill>
                  <a:latin typeface="Book Antiqua" pitchFamily="18" charset="0"/>
                </a:rPr>
                <a:t>Associate</a:t>
              </a:r>
            </a:p>
            <a:p>
              <a:pPr algn="ctr" eaLnBrk="0" hangingPunct="0"/>
              <a:r>
                <a:rPr lang="en-US" b="1">
                  <a:solidFill>
                    <a:srgbClr val="000000"/>
                  </a:solidFill>
                  <a:latin typeface="Book Antiqua" pitchFamily="18" charset="0"/>
                </a:rPr>
                <a:t>Self-Appraisal</a:t>
              </a:r>
              <a:endParaRPr lang="en-US" sz="2400" b="1">
                <a:latin typeface="Book Antiqua" pitchFamily="18" charset="0"/>
              </a:endParaRPr>
            </a:p>
          </p:txBody>
        </p:sp>
        <p:sp>
          <p:nvSpPr>
            <p:cNvPr id="15378" name="Oval 18"/>
            <p:cNvSpPr>
              <a:spLocks noChangeArrowheads="1"/>
            </p:cNvSpPr>
            <p:nvPr/>
          </p:nvSpPr>
          <p:spPr bwMode="auto">
            <a:xfrm>
              <a:off x="528" y="2017"/>
              <a:ext cx="1285" cy="615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lang="en-US" sz="2000" b="1">
                  <a:solidFill>
                    <a:srgbClr val="000000"/>
                  </a:solidFill>
                  <a:latin typeface="Book Antiqua" pitchFamily="18" charset="0"/>
                </a:rPr>
                <a:t>Coworker</a:t>
              </a:r>
            </a:p>
            <a:p>
              <a:pPr algn="ctr" eaLnBrk="0" hangingPunct="0"/>
              <a:r>
                <a:rPr lang="en-US" sz="2000" b="1">
                  <a:solidFill>
                    <a:srgbClr val="000000"/>
                  </a:solidFill>
                  <a:latin typeface="Book Antiqua" pitchFamily="18" charset="0"/>
                </a:rPr>
                <a:t>Perceptions</a:t>
              </a:r>
              <a:endParaRPr lang="en-US" sz="2400" b="1">
                <a:latin typeface="Book Antiqua" pitchFamily="18" charset="0"/>
              </a:endParaRPr>
            </a:p>
          </p:txBody>
        </p:sp>
        <p:sp>
          <p:nvSpPr>
            <p:cNvPr id="15379" name="Oval 19"/>
            <p:cNvSpPr>
              <a:spLocks noChangeArrowheads="1"/>
            </p:cNvSpPr>
            <p:nvPr/>
          </p:nvSpPr>
          <p:spPr bwMode="auto">
            <a:xfrm>
              <a:off x="1433" y="1152"/>
              <a:ext cx="1286" cy="616"/>
            </a:xfrm>
            <a:prstGeom prst="ellipse">
              <a:avLst/>
            </a:prstGeom>
            <a:solidFill>
              <a:srgbClr val="FF66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  <a:latin typeface="Book Antiqua" pitchFamily="18" charset="0"/>
                </a:rPr>
                <a:t>Supervisor</a:t>
              </a:r>
            </a:p>
            <a:p>
              <a:pPr algn="ctr" eaLnBrk="0" hangingPunct="0"/>
              <a:r>
                <a:rPr lang="en-US" b="1">
                  <a:solidFill>
                    <a:schemeClr val="bg1"/>
                  </a:solidFill>
                  <a:latin typeface="Book Antiqua" pitchFamily="18" charset="0"/>
                </a:rPr>
                <a:t>Observations</a:t>
              </a:r>
              <a:endParaRPr lang="en-US" sz="2000" b="1">
                <a:solidFill>
                  <a:schemeClr val="bg1"/>
                </a:solidFill>
                <a:latin typeface="Book Antiqua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630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2286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9AA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Bembo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Bembo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Bembo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Bembo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Bembo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Bembo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Bembo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Bembo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Bembo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 smtClean="0">
                <a:solidFill>
                  <a:schemeClr val="tx2"/>
                </a:solidFill>
              </a:rPr>
              <a:t>Top Tips </a:t>
            </a:r>
            <a:r>
              <a:rPr lang="en-US" sz="3600" b="1" dirty="0">
                <a:solidFill>
                  <a:schemeClr val="tx2"/>
                </a:solidFill>
              </a:rPr>
              <a:t>for Effective </a:t>
            </a:r>
            <a:r>
              <a:rPr lang="en-US" sz="3600" b="1" dirty="0" smtClean="0">
                <a:solidFill>
                  <a:schemeClr val="tx2"/>
                </a:solidFill>
              </a:rPr>
              <a:t>Evaluations-Preparation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09600" y="1143000"/>
            <a:ext cx="8382000" cy="4555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Bembo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Bembo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Bembo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Bembo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Bembo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Bembo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Bembo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Bembo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Bembo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en-US" dirty="0">
              <a:latin typeface="Bembo" pitchFamily="18" charset="0"/>
            </a:endParaRP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dirty="0" smtClean="0"/>
              <a:t>Start with a blank sheet of paper.</a:t>
            </a:r>
            <a:endParaRPr lang="en-US" sz="3200" dirty="0"/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dirty="0" smtClean="0"/>
              <a:t>Write the evaluation </a:t>
            </a:r>
            <a:r>
              <a:rPr lang="en-US" sz="3200" u="sng" dirty="0" smtClean="0"/>
              <a:t>to</a:t>
            </a:r>
            <a:r>
              <a:rPr lang="en-US" sz="3200" dirty="0" smtClean="0"/>
              <a:t> the associate.</a:t>
            </a:r>
            <a:endParaRPr lang="en-US" sz="3200" dirty="0"/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dirty="0" smtClean="0"/>
              <a:t>Have the Culture Document at hand and use language from it.</a:t>
            </a:r>
            <a:endParaRPr lang="en-US" sz="3200" dirty="0"/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dirty="0" smtClean="0"/>
              <a:t>Seek last year’s review if you need it.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dirty="0" smtClean="0"/>
              <a:t>Write, finish…..and wait.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9138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9AA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Bembo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Bembo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Bembo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Bembo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Bembo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Bembo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Bembo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Bembo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Bembo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 smtClean="0">
                <a:solidFill>
                  <a:schemeClr val="tx2"/>
                </a:solidFill>
              </a:rPr>
              <a:t>Top Tips </a:t>
            </a:r>
            <a:r>
              <a:rPr lang="en-US" sz="3600" b="1" dirty="0">
                <a:solidFill>
                  <a:schemeClr val="tx2"/>
                </a:solidFill>
              </a:rPr>
              <a:t>for Effective </a:t>
            </a:r>
            <a:r>
              <a:rPr lang="en-US" sz="3600" b="1" dirty="0" smtClean="0">
                <a:solidFill>
                  <a:schemeClr val="tx2"/>
                </a:solidFill>
              </a:rPr>
              <a:t>Evaluations-Delivery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04800" y="762000"/>
            <a:ext cx="883920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Bembo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Bembo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Bembo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Bembo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Bembo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Bembo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Bembo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Bembo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Bembo" pitchFamily="18" charset="0"/>
                <a:ea typeface="+mn-ea"/>
                <a:cs typeface="+mn-cs"/>
              </a:defRPr>
            </a:lvl9pPr>
          </a:lstStyle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dirty="0" smtClean="0"/>
              <a:t>Read the review as if you were receiving it to see if it is clear.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dirty="0" smtClean="0"/>
              <a:t>Send discussion topics with a meeting request.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dirty="0" smtClean="0"/>
              <a:t>Give the associate a draft of the written review 4-24 hours ahead of the meeting.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dirty="0" smtClean="0"/>
              <a:t>Memorize this phrase: “As your manager, my number one job is to help you succeed. I have an obligation to you and to Orvis to let you know of anything that limits your success.”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95714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3600" b="1" dirty="0" smtClean="0"/>
              <a:t>Top Tips for Effective Evaluations—</a:t>
            </a:r>
            <a:br>
              <a:rPr lang="en-US" sz="3600" b="1" dirty="0" smtClean="0"/>
            </a:br>
            <a:r>
              <a:rPr lang="en-US" sz="3600" b="1" dirty="0" smtClean="0"/>
              <a:t>Follow Up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373563"/>
          </a:xfrm>
        </p:spPr>
        <p:txBody>
          <a:bodyPr/>
          <a:lstStyle/>
          <a:p>
            <a:pPr marL="0" indent="0">
              <a:buNone/>
            </a:pPr>
            <a:endParaRPr lang="en-US" sz="2200" dirty="0" smtClean="0"/>
          </a:p>
          <a:p>
            <a:r>
              <a:rPr lang="en-US" dirty="0" smtClean="0"/>
              <a:t>Touch base with the associate after the review.</a:t>
            </a:r>
          </a:p>
          <a:p>
            <a:r>
              <a:rPr lang="en-US" dirty="0" smtClean="0"/>
              <a:t>Address any new issues in a separate document.</a:t>
            </a:r>
          </a:p>
          <a:p>
            <a:r>
              <a:rPr lang="en-US" dirty="0" smtClean="0"/>
              <a:t>Finish the process—paperwork to HR.</a:t>
            </a:r>
          </a:p>
          <a:p>
            <a:r>
              <a:rPr lang="en-US" dirty="0" smtClean="0"/>
              <a:t>Advise your manager of any issues/surprises.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249040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Performance Review Schedule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824" y="914400"/>
            <a:ext cx="8991600" cy="52117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January 13 	Self-evaluation forms distributed</a:t>
            </a:r>
          </a:p>
          <a:p>
            <a:pPr marL="0" indent="0">
              <a:buNone/>
            </a:pPr>
            <a:r>
              <a:rPr lang="en-US" sz="2800" dirty="0" smtClean="0"/>
              <a:t>January 24	Self-evaluation forms due</a:t>
            </a:r>
          </a:p>
          <a:p>
            <a:pPr marL="0" indent="0">
              <a:buNone/>
            </a:pPr>
            <a:r>
              <a:rPr lang="en-US" sz="2800" dirty="0" smtClean="0"/>
              <a:t>February 7	Managers’ evaluation forms completed and sent 		to department heads for review and feedback</a:t>
            </a:r>
          </a:p>
          <a:p>
            <a:pPr marL="0" indent="0">
              <a:buNone/>
            </a:pPr>
            <a:r>
              <a:rPr lang="en-US" sz="2800" dirty="0" smtClean="0"/>
              <a:t>February 21	In-person associate reviews complete</a:t>
            </a:r>
          </a:p>
          <a:p>
            <a:pPr marL="0" indent="0">
              <a:buNone/>
            </a:pPr>
            <a:r>
              <a:rPr lang="en-US" sz="2800" dirty="0" smtClean="0"/>
              <a:t>February 21	Managers meet with Department Heads to 			review </a:t>
            </a:r>
            <a:r>
              <a:rPr lang="en-US" sz="2800" b="1" u="sng" dirty="0" smtClean="0"/>
              <a:t>raises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February 24	Final performance reviews forwarded to HR</a:t>
            </a:r>
          </a:p>
          <a:p>
            <a:pPr marL="0" indent="0">
              <a:buNone/>
            </a:pPr>
            <a:r>
              <a:rPr lang="en-US" sz="2800" dirty="0" smtClean="0"/>
              <a:t>February 26	Manager and associate meet to discuss 				</a:t>
            </a:r>
            <a:r>
              <a:rPr lang="en-US" sz="2800" b="1" u="sng" dirty="0" smtClean="0"/>
              <a:t>compensation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March 14	First checks with new </a:t>
            </a:r>
            <a:r>
              <a:rPr lang="en-US" sz="2800" b="1" u="sng" dirty="0" smtClean="0"/>
              <a:t>salaries</a:t>
            </a:r>
            <a:r>
              <a:rPr lang="en-US" sz="2800" dirty="0" smtClean="0"/>
              <a:t> distributed</a:t>
            </a:r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3606338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90800"/>
            <a:ext cx="9144000" cy="1143000"/>
          </a:xfrm>
        </p:spPr>
        <p:txBody>
          <a:bodyPr/>
          <a:lstStyle/>
          <a:p>
            <a:r>
              <a:rPr lang="en-US" sz="3600" b="1" dirty="0" smtClean="0"/>
              <a:t>First Question?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136704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990600" y="228600"/>
            <a:ext cx="7162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 smtClean="0">
                <a:latin typeface="Bembo" pitchFamily="18" charset="0"/>
              </a:rPr>
              <a:t>Goals of the Evaluation Process</a:t>
            </a:r>
            <a:endParaRPr lang="en-US" sz="3600" b="1" dirty="0">
              <a:latin typeface="Bembo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371600"/>
            <a:ext cx="8610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To provide clear feedback to each associate on his or her performance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To help each associate reach his or her maximum potential with Orvis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To provide another opportunity for communication between a manager and their associate(s)</a:t>
            </a:r>
          </a:p>
          <a:p>
            <a:pPr marL="231775" indent="-231775">
              <a:buFont typeface="Arial" pitchFamily="34" charset="0"/>
              <a:buChar char="•"/>
            </a:pPr>
            <a:endParaRPr lang="en-US" sz="3200" dirty="0">
              <a:latin typeface="+mj-lt"/>
            </a:endParaRPr>
          </a:p>
          <a:p>
            <a:pPr algn="ctr"/>
            <a:r>
              <a:rPr lang="en-US" sz="3200" b="1" dirty="0" smtClean="0">
                <a:latin typeface="+mj-lt"/>
              </a:rPr>
              <a:t>To help each associate succeed, professionally and personally</a:t>
            </a:r>
            <a:endParaRPr lang="en-US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41573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Can’t We Just Hire Who We Need or the Skill Sets We Need?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 Cost Per Hire, US	$3,375*</a:t>
            </a:r>
          </a:p>
          <a:p>
            <a:r>
              <a:rPr lang="en-US" dirty="0" smtClean="0"/>
              <a:t>Average HR Cost/FTE, US	$1,610**</a:t>
            </a:r>
            <a:endParaRPr lang="en-US" dirty="0"/>
          </a:p>
          <a:p>
            <a:r>
              <a:rPr lang="en-US" dirty="0" smtClean="0"/>
              <a:t>Our culture supports the belief that every associate wants to do a good job.</a:t>
            </a:r>
          </a:p>
          <a:p>
            <a:r>
              <a:rPr lang="en-US" dirty="0" smtClean="0"/>
              <a:t>Our associates are a significant investment—we strive to have a return on that investment.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sz="2000" dirty="0" smtClean="0"/>
              <a:t>*-PricewaterhouseCoopers LLC, 2010</a:t>
            </a:r>
          </a:p>
          <a:p>
            <a:r>
              <a:rPr lang="en-US" sz="2000" dirty="0" smtClean="0"/>
              <a:t>**-PricewaterhouseCoopers LLC, 2012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19007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Our Current Process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Now includes two distinct parts</a:t>
            </a:r>
          </a:p>
          <a:p>
            <a:pPr lvl="1"/>
            <a:r>
              <a:rPr lang="en-US" sz="3200" dirty="0" smtClean="0"/>
              <a:t>Annual reviews – in February of each year</a:t>
            </a:r>
          </a:p>
          <a:p>
            <a:pPr lvl="1"/>
            <a:r>
              <a:rPr lang="en-US" sz="3200" dirty="0" smtClean="0"/>
              <a:t>Mid-year check-in in August of each year</a:t>
            </a:r>
          </a:p>
          <a:p>
            <a:r>
              <a:rPr lang="en-US" dirty="0" smtClean="0"/>
              <a:t>Takes a significant investment of manager &amp; associate time</a:t>
            </a:r>
          </a:p>
          <a:p>
            <a:r>
              <a:rPr lang="en-US" dirty="0" smtClean="0"/>
              <a:t>Causes angst to all involved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156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What We </a:t>
            </a:r>
            <a:r>
              <a:rPr lang="en-US" sz="3600" b="1" dirty="0"/>
              <a:t>H</a:t>
            </a:r>
            <a:r>
              <a:rPr lang="en-US" sz="3600" b="1" dirty="0" smtClean="0"/>
              <a:t>ave </a:t>
            </a:r>
            <a:r>
              <a:rPr lang="en-US" sz="3600" b="1" dirty="0"/>
              <a:t>L</a:t>
            </a:r>
            <a:r>
              <a:rPr lang="en-US" sz="3600" b="1" dirty="0" smtClean="0"/>
              <a:t>earned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The investment by manager and associates can  and does produce positive returns.</a:t>
            </a:r>
          </a:p>
          <a:p>
            <a:r>
              <a:rPr lang="en-US" dirty="0" smtClean="0"/>
              <a:t>The mid-year review process is more comfortable for managers and associates, although less far reaching.</a:t>
            </a:r>
          </a:p>
          <a:p>
            <a:r>
              <a:rPr lang="en-US" dirty="0" smtClean="0"/>
              <a:t>We still lack clarity in many of the reviews that are written.</a:t>
            </a:r>
          </a:p>
        </p:txBody>
      </p:sp>
    </p:spTree>
    <p:extLst>
      <p:ext uri="{BB962C8B-B14F-4D97-AF65-F5344CB8AC3E}">
        <p14:creationId xmlns:p14="http://schemas.microsoft.com/office/powerpoint/2010/main" val="3393669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3600" b="1" dirty="0" smtClean="0"/>
              <a:t>What We Have Learned-2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continue to have situations where a manager has made a decision re: associates performance or potential....and the associate does not know.</a:t>
            </a:r>
          </a:p>
          <a:p>
            <a:r>
              <a:rPr lang="en-US" dirty="0"/>
              <a:t>Personal development goals often lack the ‘personal’ piece—i.e., how can this activity help this </a:t>
            </a:r>
            <a:r>
              <a:rPr lang="en-US" u="sng" dirty="0"/>
              <a:t>person</a:t>
            </a:r>
            <a:r>
              <a:rPr lang="en-US" dirty="0"/>
              <a:t> develop skills/grow, rather than how it can help the business succeed. </a:t>
            </a:r>
          </a:p>
        </p:txBody>
      </p:sp>
    </p:spTree>
    <p:extLst>
      <p:ext uri="{BB962C8B-B14F-4D97-AF65-F5344CB8AC3E}">
        <p14:creationId xmlns:p14="http://schemas.microsoft.com/office/powerpoint/2010/main" val="4078585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2014 Overview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8001000" cy="5287963"/>
          </a:xfrm>
        </p:spPr>
        <p:txBody>
          <a:bodyPr/>
          <a:lstStyle/>
          <a:p>
            <a:r>
              <a:rPr lang="en-US" dirty="0" smtClean="0"/>
              <a:t>Basic format remains</a:t>
            </a:r>
          </a:p>
          <a:p>
            <a:r>
              <a:rPr lang="en-US" dirty="0" smtClean="0"/>
              <a:t>All Core </a:t>
            </a:r>
            <a:r>
              <a:rPr lang="en-US" dirty="0"/>
              <a:t>V</a:t>
            </a:r>
            <a:r>
              <a:rPr lang="en-US" dirty="0" smtClean="0"/>
              <a:t>alues &amp; Pathways to Excellence added for assessment—slight change in the question to be answered</a:t>
            </a:r>
          </a:p>
          <a:p>
            <a:r>
              <a:rPr lang="en-US" dirty="0" smtClean="0"/>
              <a:t>More redundant questions combined</a:t>
            </a:r>
          </a:p>
          <a:p>
            <a:r>
              <a:rPr lang="en-US" dirty="0" smtClean="0"/>
              <a:t>Continues to be a coaching-based approach</a:t>
            </a:r>
          </a:p>
          <a:p>
            <a:r>
              <a:rPr lang="en-US" dirty="0" smtClean="0"/>
              <a:t>Overall assessment added at the conclusion—this associate, this job</a:t>
            </a:r>
          </a:p>
          <a:p>
            <a:r>
              <a:rPr lang="en-US" dirty="0" smtClean="0"/>
              <a:t>Personalize the personal development goal</a:t>
            </a:r>
          </a:p>
          <a:p>
            <a:r>
              <a:rPr lang="en-US" dirty="0" smtClean="0"/>
              <a:t>360 feedback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41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3600" b="1" dirty="0" smtClean="0"/>
              <a:t>Energize/Personalize the Personal Development Goal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 is to have every associate improve their skill set in some way by learning something new OR accomplishing something that will add value beyond the associate's normal duties.  </a:t>
            </a:r>
          </a:p>
          <a:p>
            <a:r>
              <a:rPr lang="en-US" dirty="0" smtClean="0"/>
              <a:t>Choose something challenging, yet attainable.  S T R E T C H.</a:t>
            </a:r>
          </a:p>
          <a:p>
            <a:pPr marL="0" indent="0"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50883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Energize/Personalize the Personal Development </a:t>
            </a:r>
            <a:r>
              <a:rPr lang="en-US" sz="3600" b="1" dirty="0" smtClean="0"/>
              <a:t>Goal-2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SMART goal is:</a:t>
            </a:r>
          </a:p>
          <a:p>
            <a:pPr lvl="1"/>
            <a:r>
              <a:rPr lang="en-US" sz="3200" b="1" dirty="0"/>
              <a:t>S</a:t>
            </a:r>
            <a:r>
              <a:rPr lang="en-US" sz="3200" dirty="0"/>
              <a:t>pecific</a:t>
            </a:r>
          </a:p>
          <a:p>
            <a:pPr lvl="1"/>
            <a:r>
              <a:rPr lang="en-US" sz="3200" b="1" dirty="0"/>
              <a:t>M</a:t>
            </a:r>
            <a:r>
              <a:rPr lang="en-US" sz="3200" dirty="0"/>
              <a:t>easurable</a:t>
            </a:r>
          </a:p>
          <a:p>
            <a:pPr lvl="1"/>
            <a:r>
              <a:rPr lang="en-US" sz="3200" b="1" dirty="0"/>
              <a:t>A</a:t>
            </a:r>
            <a:r>
              <a:rPr lang="en-US" sz="3200" dirty="0"/>
              <a:t>ttainable</a:t>
            </a:r>
          </a:p>
          <a:p>
            <a:pPr lvl="1"/>
            <a:r>
              <a:rPr lang="en-US" sz="3200" b="1" dirty="0"/>
              <a:t>R</a:t>
            </a:r>
            <a:r>
              <a:rPr lang="en-US" sz="3200" dirty="0"/>
              <a:t>ealistic</a:t>
            </a:r>
          </a:p>
          <a:p>
            <a:pPr lvl="1"/>
            <a:r>
              <a:rPr lang="en-US" sz="3200" b="1" dirty="0"/>
              <a:t>T</a:t>
            </a:r>
            <a:r>
              <a:rPr lang="en-US" sz="3200" dirty="0"/>
              <a:t>ime-bound</a:t>
            </a:r>
          </a:p>
        </p:txBody>
      </p:sp>
    </p:spTree>
    <p:extLst>
      <p:ext uri="{BB962C8B-B14F-4D97-AF65-F5344CB8AC3E}">
        <p14:creationId xmlns:p14="http://schemas.microsoft.com/office/powerpoint/2010/main" val="133743315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opic xmlns="93f42890-5109-4a98-83c9-f27890cd93b6">Misc. Articles &amp; Materials</Topic>
    <View_x0020_Sort xmlns="93f42890-5109-4a98-83c9-f27890cd93b6">1</View_x0020_Sort>
    <_dlc_DocId xmlns="15a42f3b-642e-4703-9856-dacea34339ba">S6CZAR6HKU46-489-33</_dlc_DocId>
    <_dlc_DocIdUrl xmlns="15a42f3b-642e-4703-9856-dacea34339ba">
      <Url>http://myorvis.com/Departments/Supervisors/_layouts/DocIdRedir.aspx?ID=S6CZAR6HKU46-489-33</Url>
      <Description>S6CZAR6HKU46-489-33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1B0A6109018840994AC8AECE06C6EB" ma:contentTypeVersion="2" ma:contentTypeDescription="Create a new document." ma:contentTypeScope="" ma:versionID="5d83f17ee45a888cc4595fa12373faf1">
  <xsd:schema xmlns:xsd="http://www.w3.org/2001/XMLSchema" xmlns:xs="http://www.w3.org/2001/XMLSchema" xmlns:p="http://schemas.microsoft.com/office/2006/metadata/properties" xmlns:ns2="93f42890-5109-4a98-83c9-f27890cd93b6" xmlns:ns3="15a42f3b-642e-4703-9856-dacea34339ba" targetNamespace="http://schemas.microsoft.com/office/2006/metadata/properties" ma:root="true" ma:fieldsID="70a34ce304b0d6be00fd7e49a8e184af" ns2:_="" ns3:_="">
    <xsd:import namespace="93f42890-5109-4a98-83c9-f27890cd93b6"/>
    <xsd:import namespace="15a42f3b-642e-4703-9856-dacea34339ba"/>
    <xsd:element name="properties">
      <xsd:complexType>
        <xsd:sequence>
          <xsd:element name="documentManagement">
            <xsd:complexType>
              <xsd:all>
                <xsd:element ref="ns2:Topic" minOccurs="0"/>
                <xsd:element ref="ns2:View_x0020_Sort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f42890-5109-4a98-83c9-f27890cd93b6" elementFormDefault="qualified">
    <xsd:import namespace="http://schemas.microsoft.com/office/2006/documentManagement/types"/>
    <xsd:import namespace="http://schemas.microsoft.com/office/infopath/2007/PartnerControls"/>
    <xsd:element name="Topic" ma:index="8" nillable="true" ma:displayName="Topic" ma:default=":2013 Mid-Year Forms" ma:format="Dropdown" ma:internalName="Topic">
      <xsd:simpleType>
        <xsd:restriction base="dms:Choice">
          <xsd:enumeration value=":2013 Mid-Year Forms"/>
          <xsd:enumeration value=":!2014 Retail &amp; Outlet Performance Evaluation Forms"/>
          <xsd:enumeration value=":!2014 Performance Evaluation Forms"/>
          <xsd:enumeration value=":!2014 Performance Evaluation Presentation Materials"/>
          <xsd:enumeration value="Misc. Articles &amp; Materials"/>
        </xsd:restriction>
      </xsd:simpleType>
    </xsd:element>
    <xsd:element name="View_x0020_Sort" ma:index="9" nillable="true" ma:displayName="View Sort" ma:internalName="View_x0020_Sort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a42f3b-642e-4703-9856-dacea34339ba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B51410-DA8D-46D2-A347-660C885362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69FC76A-BB3F-4177-B12F-8D77A388A832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1B1B0B86-B09D-4036-A0CE-54A0F7F775D1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terms/"/>
    <ds:schemaRef ds:uri="15a42f3b-642e-4703-9856-dacea34339ba"/>
    <ds:schemaRef ds:uri="93f42890-5109-4a98-83c9-f27890cd93b6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66485245-206F-46EF-9342-453FE717CE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f42890-5109-4a98-83c9-f27890cd93b6"/>
    <ds:schemaRef ds:uri="15a42f3b-642e-4703-9856-dacea34339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996</TotalTime>
  <Words>721</Words>
  <Application>Microsoft Office PowerPoint</Application>
  <PresentationFormat>On-screen Show (4:3)</PresentationFormat>
  <Paragraphs>107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PowerPoint Presentation</vt:lpstr>
      <vt:lpstr>PowerPoint Presentation</vt:lpstr>
      <vt:lpstr>Can’t We Just Hire Who We Need or the Skill Sets We Need?</vt:lpstr>
      <vt:lpstr>Our Current Process</vt:lpstr>
      <vt:lpstr>What We Have Learned</vt:lpstr>
      <vt:lpstr>What We Have Learned-2</vt:lpstr>
      <vt:lpstr>2014 Overview</vt:lpstr>
      <vt:lpstr>Energize/Personalize the Personal Development Goal</vt:lpstr>
      <vt:lpstr>Energize/Personalize the Personal Development Goal-2</vt:lpstr>
      <vt:lpstr>Actual Personal Development Goals</vt:lpstr>
      <vt:lpstr>Actual Personal Development Goals-2</vt:lpstr>
      <vt:lpstr>With two others...</vt:lpstr>
      <vt:lpstr>The Orvis Compensation Philosophy</vt:lpstr>
      <vt:lpstr>PowerPoint Presentation</vt:lpstr>
      <vt:lpstr>PowerPoint Presentation</vt:lpstr>
      <vt:lpstr>PowerPoint Presentation</vt:lpstr>
      <vt:lpstr>Top Tips for Effective Evaluations— Follow Up</vt:lpstr>
      <vt:lpstr>Performance Review Schedule</vt:lpstr>
      <vt:lpstr>First Question?</vt:lpstr>
    </vt:vector>
  </TitlesOfParts>
  <Company>The Orvis Company,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Orvis Company</dc:creator>
  <cp:lastModifiedBy>test</cp:lastModifiedBy>
  <cp:revision>56</cp:revision>
  <cp:lastPrinted>2014-01-07T21:49:08Z</cp:lastPrinted>
  <dcterms:created xsi:type="dcterms:W3CDTF">2008-01-23T18:46:01Z</dcterms:created>
  <dcterms:modified xsi:type="dcterms:W3CDTF">2014-04-21T20:58:48Z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0x010100E41B0A6109018840994AC8AECE06C6EB</vt:lpwstr>
  </property>
  <property fmtid="{D5CDD505-2E9C-101B-9397-08002B2CF9AE}" pid="4" name="_dlc_DocIdItemGuid">
    <vt:lpwstr>b173cbad-85ae-43bf-820d-173f6df60728</vt:lpwstr>
  </property>
</Properties>
</file>